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Montserrat Medium"/>
      <p:regular r:id="rId41"/>
      <p:bold r:id="rId42"/>
      <p:italic r:id="rId43"/>
      <p:boldItalic r:id="rId44"/>
    </p:embeddedFont>
    <p:embeddedFont>
      <p:font typeface="Work Sans"/>
      <p:regular r:id="rId45"/>
      <p:bold r:id="rId46"/>
      <p:italic r:id="rId47"/>
      <p:boldItalic r:id="rId48"/>
    </p:embeddedFont>
    <p:embeddedFont>
      <p:font typeface="Helvetica Neue"/>
      <p:regular r:id="rId49"/>
      <p:bold r:id="rId50"/>
      <p:italic r:id="rId51"/>
      <p:boldItalic r:id="rId52"/>
    </p:embeddedFont>
    <p:embeddedFont>
      <p:font typeface="Helvetica Neue Light"/>
      <p:regular r:id="rId53"/>
      <p:bold r:id="rId54"/>
      <p:italic r:id="rId55"/>
      <p:boldItalic r:id="rId56"/>
    </p:embeddedFont>
    <p:embeddedFont>
      <p:font typeface="Roboto Mono"/>
      <p:regular r:id="rId57"/>
      <p:bold r:id="rId58"/>
      <p:italic r:id="rId59"/>
      <p:boldItalic r:id="rId60"/>
    </p:embeddedFont>
    <p:embeddedFont>
      <p:font typeface="Work Sans Regular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DB3EC7A-E49A-4997-9CD7-DA93D96DC420}">
  <a:tblStyle styleId="{4DB3EC7A-E49A-4997-9CD7-DA93D96DC4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MontserratMedium-bold.fntdata"/><Relationship Id="rId41" Type="http://schemas.openxmlformats.org/officeDocument/2006/relationships/font" Target="fonts/MontserratMedium-regular.fntdata"/><Relationship Id="rId44" Type="http://schemas.openxmlformats.org/officeDocument/2006/relationships/font" Target="fonts/MontserratMedium-boldItalic.fntdata"/><Relationship Id="rId43" Type="http://schemas.openxmlformats.org/officeDocument/2006/relationships/font" Target="fonts/MontserratMedium-italic.fntdata"/><Relationship Id="rId46" Type="http://schemas.openxmlformats.org/officeDocument/2006/relationships/font" Target="fonts/WorkSans-bold.fntdata"/><Relationship Id="rId45" Type="http://schemas.openxmlformats.org/officeDocument/2006/relationships/font" Target="fonts/Work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WorkSans-boldItalic.fntdata"/><Relationship Id="rId47" Type="http://schemas.openxmlformats.org/officeDocument/2006/relationships/font" Target="fonts/WorkSans-italic.fntdata"/><Relationship Id="rId49" Type="http://schemas.openxmlformats.org/officeDocument/2006/relationships/font" Target="fonts/HelveticaNeue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font" Target="fonts/Roboto-regular.fntdata"/><Relationship Id="rId32" Type="http://schemas.openxmlformats.org/officeDocument/2006/relationships/slide" Target="slides/slide25.xml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Montserrat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62" Type="http://schemas.openxmlformats.org/officeDocument/2006/relationships/font" Target="fonts/WorkSansRegular-bold.fntdata"/><Relationship Id="rId61" Type="http://schemas.openxmlformats.org/officeDocument/2006/relationships/font" Target="fonts/WorkSansRegular-regular.fntdata"/><Relationship Id="rId20" Type="http://schemas.openxmlformats.org/officeDocument/2006/relationships/slide" Target="slides/slide13.xml"/><Relationship Id="rId64" Type="http://schemas.openxmlformats.org/officeDocument/2006/relationships/font" Target="fonts/WorkSansRegular-boldItalic.fntdata"/><Relationship Id="rId63" Type="http://schemas.openxmlformats.org/officeDocument/2006/relationships/font" Target="fonts/WorkSansRegular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RobotoMono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schemas.openxmlformats.org/officeDocument/2006/relationships/font" Target="fonts/HelveticaNeueLight-regular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4.xml"/><Relationship Id="rId55" Type="http://schemas.openxmlformats.org/officeDocument/2006/relationships/font" Target="fonts/HelveticaNeueLight-italic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bold.fntdata"/><Relationship Id="rId13" Type="http://schemas.openxmlformats.org/officeDocument/2006/relationships/slide" Target="slides/slide6.xml"/><Relationship Id="rId57" Type="http://schemas.openxmlformats.org/officeDocument/2006/relationships/font" Target="fonts/RobotoMono-regular.fntdata"/><Relationship Id="rId12" Type="http://schemas.openxmlformats.org/officeDocument/2006/relationships/slide" Target="slides/slide5.xml"/><Relationship Id="rId56" Type="http://schemas.openxmlformats.org/officeDocument/2006/relationships/font" Target="fonts/HelveticaNeueLight-boldItalic.fntdata"/><Relationship Id="rId15" Type="http://schemas.openxmlformats.org/officeDocument/2006/relationships/slide" Target="slides/slide8.xml"/><Relationship Id="rId59" Type="http://schemas.openxmlformats.org/officeDocument/2006/relationships/font" Target="fonts/RobotoMono-italic.fntdata"/><Relationship Id="rId14" Type="http://schemas.openxmlformats.org/officeDocument/2006/relationships/slide" Target="slides/slide7.xml"/><Relationship Id="rId58" Type="http://schemas.openxmlformats.org/officeDocument/2006/relationships/font" Target="fonts/RobotoMono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sql/sql_join_self.asp" TargetMode="External"/><Relationship Id="rId3" Type="http://schemas.openxmlformats.org/officeDocument/2006/relationships/hyperlink" Target="https://www.sqlshack.com/sql-cross-join-with-examples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994a55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994a55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b994a556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b994a556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Introducing this week’s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+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Start work on this weeks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9f41b0d9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9f41b0d9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6e5086680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6e508668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6e508668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6e508668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6e5086680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6e5086680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6e5086680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6e5086680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6e5086680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6e5086680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6e5086680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6e5086680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b994a556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b994a556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b994a556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b994a556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9f41b0d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9f41b0d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718a45b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718a45b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Introducing this week’s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+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Start work on this weeks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+"/>
            </a:pP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Stretch - Self Joins - 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0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w3 schools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+"/>
            </a:pP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Stretch - Cartesian product &amp; cross joins-</a:t>
            </a: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0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example with menu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Correlated subqueries - intro CA 3.6.4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CA 3.06.2,3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b994a556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b994a556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b994a556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b994a556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 your sql comfort zone - kahoot quiz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b994a556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b994a556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b994a556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b994a556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b994a556c_0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5b994a556c_0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6a6026c3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6a6026c3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b994a556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b994a556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953020c4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953020c4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Tomorrow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More on joins multiple tables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Stretch lecture:</a:t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 self joins and cross joins </a:t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QL comfort zone - class quiz /kahoot</a:t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Stretch :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Lab SQL Self and Cross join</a:t>
            </a:r>
            <a:endParaRPr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Using temporary tables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BOG - SQL views /stored procedures</a:t>
            </a:r>
            <a:endParaRPr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9f41b0d9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9f41b0d9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b994a556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b994a556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9f41b0d9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9f41b0d9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b994a556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b994a556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Google Shape;88;p22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Google Shape;89;p22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27.jpg"/><Relationship Id="rId5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6.jpg"/><Relationship Id="rId9" Type="http://schemas.openxmlformats.org/officeDocument/2006/relationships/hyperlink" Target="https://www.sqlshack.com/sql-cross-join-with-examples/" TargetMode="External"/><Relationship Id="rId5" Type="http://schemas.openxmlformats.org/officeDocument/2006/relationships/image" Target="../media/image8.jpg"/><Relationship Id="rId6" Type="http://schemas.openxmlformats.org/officeDocument/2006/relationships/image" Target="../media/image29.jpg"/><Relationship Id="rId7" Type="http://schemas.openxmlformats.org/officeDocument/2006/relationships/hyperlink" Target="https://www.sqlservertutorial.net/sql-server-basics/sql-server-self-join/" TargetMode="External"/><Relationship Id="rId8" Type="http://schemas.openxmlformats.org/officeDocument/2006/relationships/hyperlink" Target="https://www.w3schools.com/sql/sql_join_self.as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6.jpg"/><Relationship Id="rId5" Type="http://schemas.openxmlformats.org/officeDocument/2006/relationships/image" Target="../media/image8.jpg"/><Relationship Id="rId6" Type="http://schemas.openxmlformats.org/officeDocument/2006/relationships/hyperlink" Target="https://www.sqlservertutorial.net/sql-server-basics/sql-server-self-join/" TargetMode="External"/><Relationship Id="rId7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6.jpg"/><Relationship Id="rId5" Type="http://schemas.openxmlformats.org/officeDocument/2006/relationships/image" Target="../media/image8.jpg"/><Relationship Id="rId6" Type="http://schemas.openxmlformats.org/officeDocument/2006/relationships/hyperlink" Target="https://www.sqlservertutorial.net/sql-server-basics/sql-server-self-join/" TargetMode="External"/><Relationship Id="rId7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6.jpg"/><Relationship Id="rId5" Type="http://schemas.openxmlformats.org/officeDocument/2006/relationships/image" Target="../media/image8.jpg"/><Relationship Id="rId6" Type="http://schemas.openxmlformats.org/officeDocument/2006/relationships/image" Target="../media/image2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/>
        </p:nvSpPr>
        <p:spPr>
          <a:xfrm>
            <a:off x="1950075" y="3678200"/>
            <a:ext cx="5451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Unit 3 - SQL joins, Sub Queries, ML- Classification, Regression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5" name="Google Shape;105;p26"/>
          <p:cNvPicPr preferRelativeResize="0"/>
          <p:nvPr/>
        </p:nvPicPr>
        <p:blipFill rotWithShape="1">
          <a:blip r:embed="rId4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6" name="Google Shape;10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6"/>
          <p:cNvSpPr/>
          <p:nvPr/>
        </p:nvSpPr>
        <p:spPr>
          <a:xfrm>
            <a:off x="2058425" y="4090150"/>
            <a:ext cx="1800000" cy="34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1991900" y="4099150"/>
            <a:ext cx="1933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  2020</a:t>
            </a:r>
            <a:r>
              <a:rPr lang="en" sz="10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| BERLIN</a:t>
            </a:r>
            <a:endParaRPr sz="10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" name="Google Shape;109;p26"/>
          <p:cNvSpPr txBox="1"/>
          <p:nvPr/>
        </p:nvSpPr>
        <p:spPr>
          <a:xfrm>
            <a:off x="1950075" y="3386600"/>
            <a:ext cx="4277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/>
          <p:nvPr/>
        </p:nvSpPr>
        <p:spPr>
          <a:xfrm>
            <a:off x="3042950" y="334875"/>
            <a:ext cx="3058200" cy="4473600"/>
          </a:xfrm>
          <a:prstGeom prst="rect">
            <a:avLst/>
          </a:prstGeom>
          <a:solidFill>
            <a:srgbClr val="77C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5"/>
          <p:cNvSpPr txBox="1"/>
          <p:nvPr/>
        </p:nvSpPr>
        <p:spPr>
          <a:xfrm>
            <a:off x="3206425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Afternoon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35"/>
          <p:cNvPicPr preferRelativeResize="0"/>
          <p:nvPr/>
        </p:nvPicPr>
        <p:blipFill rotWithShape="1">
          <a:blip r:embed="rId4">
            <a:alphaModFix/>
          </a:blip>
          <a:srcRect b="0" l="14981" r="14981" t="0"/>
          <a:stretch/>
        </p:blipFill>
        <p:spPr>
          <a:xfrm>
            <a:off x="4186050" y="476950"/>
            <a:ext cx="997525" cy="94962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5"/>
          <p:cNvSpPr txBox="1"/>
          <p:nvPr/>
        </p:nvSpPr>
        <p:spPr>
          <a:xfrm>
            <a:off x="6101150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Lab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35"/>
          <p:cNvPicPr preferRelativeResize="0"/>
          <p:nvPr/>
        </p:nvPicPr>
        <p:blipFill rotWithShape="1">
          <a:blip r:embed="rId5">
            <a:alphaModFix/>
          </a:blip>
          <a:srcRect b="0" l="15025" r="15025" t="0"/>
          <a:stretch/>
        </p:blipFill>
        <p:spPr>
          <a:xfrm>
            <a:off x="6967975" y="476950"/>
            <a:ext cx="997539" cy="9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5"/>
          <p:cNvSpPr txBox="1"/>
          <p:nvPr/>
        </p:nvSpPr>
        <p:spPr>
          <a:xfrm>
            <a:off x="311700" y="1461288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Morning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35"/>
          <p:cNvSpPr txBox="1"/>
          <p:nvPr/>
        </p:nvSpPr>
        <p:spPr>
          <a:xfrm>
            <a:off x="518700" y="1977775"/>
            <a:ext cx="2274300" cy="26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9:00 kata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break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10am Review of labs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Icebreaker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Break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Window functions - CA 3.2.2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-lunch 12:00 - 13:00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35"/>
          <p:cNvPicPr preferRelativeResize="0"/>
          <p:nvPr/>
        </p:nvPicPr>
        <p:blipFill rotWithShape="1">
          <a:blip r:embed="rId6">
            <a:alphaModFix/>
          </a:blip>
          <a:srcRect b="0" l="14985" r="14985" t="0"/>
          <a:stretch/>
        </p:blipFill>
        <p:spPr>
          <a:xfrm>
            <a:off x="1291325" y="514000"/>
            <a:ext cx="919680" cy="8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5"/>
          <p:cNvSpPr txBox="1"/>
          <p:nvPr/>
        </p:nvSpPr>
        <p:spPr>
          <a:xfrm>
            <a:off x="3206425" y="1653650"/>
            <a:ext cx="2694900" cy="3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Guest lecture 1pm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BOG - SQL views /stored procedures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Temporary tables - CA 3.2.3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Examples of self joins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Stretch - Self Joins - 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w3 schools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Stretch - Cartesian product &amp; cross joins-</a:t>
            </a: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example with menu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5 min getupanddance break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Self contained sub queries- CA 3.4.4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Sub queries +where -CA 3.5.1,2,3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-fresh air break 20 mins</a:t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35"/>
          <p:cNvSpPr txBox="1"/>
          <p:nvPr/>
        </p:nvSpPr>
        <p:spPr>
          <a:xfrm>
            <a:off x="6209875" y="1977775"/>
            <a:ext cx="25410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-&gt;TA assisted Lab Groups 16:30-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Unit 3 Labs: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tretch - Lab SQL self cross Join</a:t>
            </a:r>
            <a:endParaRPr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Skip lab on normalisation! </a:t>
            </a:r>
            <a:endParaRPr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Lab SQL subqueries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/>
        </p:nvSpPr>
        <p:spPr>
          <a:xfrm>
            <a:off x="621275" y="540175"/>
            <a:ext cx="3406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Window functions</a:t>
            </a:r>
            <a:endParaRPr b="1" i="1" sz="25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91" name="Google Shape;1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176" y="1158450"/>
            <a:ext cx="8994125" cy="23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/>
        </p:nvSpPr>
        <p:spPr>
          <a:xfrm>
            <a:off x="621275" y="540175"/>
            <a:ext cx="3406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Window functions</a:t>
            </a:r>
            <a:endParaRPr b="1" i="1" sz="25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97" name="Google Shape;1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7225" y="1083275"/>
            <a:ext cx="5235575" cy="35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7"/>
          <p:cNvSpPr txBox="1"/>
          <p:nvPr/>
        </p:nvSpPr>
        <p:spPr>
          <a:xfrm>
            <a:off x="535975" y="1194200"/>
            <a:ext cx="2238000" cy="3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SUM(sale)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OVER</a:t>
            </a:r>
            <a:r>
              <a:rPr lang="en"/>
              <a:t> 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Partition BY</a:t>
            </a:r>
            <a:r>
              <a:rPr lang="en"/>
              <a:t> fiscal_year)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‘total_sales’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salestable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eg SUM()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Partition </a:t>
            </a:r>
            <a:r>
              <a:rPr lang="en"/>
              <a:t>by fiscal_year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DD4A68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profit</a:t>
            </a:r>
            <a:r>
              <a:rPr lang="en" sz="1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OVER</a:t>
            </a:r>
            <a:r>
              <a:rPr lang="en" sz="1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PARTITION</a:t>
            </a:r>
            <a:r>
              <a:rPr lang="en" sz="1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lang="en" sz="1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country</a:t>
            </a:r>
            <a:r>
              <a:rPr lang="en" sz="1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/>
        </p:nvSpPr>
        <p:spPr>
          <a:xfrm>
            <a:off x="621275" y="540175"/>
            <a:ext cx="3406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Window functions</a:t>
            </a:r>
            <a:endParaRPr b="1" i="1" sz="25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4" name="Google Shape;2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425" y="1290125"/>
            <a:ext cx="7940650" cy="29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/>
          <p:nvPr/>
        </p:nvSpPr>
        <p:spPr>
          <a:xfrm>
            <a:off x="621275" y="540175"/>
            <a:ext cx="3406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Window functions</a:t>
            </a:r>
            <a:endParaRPr b="1" i="1" sz="25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0" name="Google Shape;210;p39"/>
          <p:cNvSpPr txBox="1"/>
          <p:nvPr/>
        </p:nvSpPr>
        <p:spPr>
          <a:xfrm>
            <a:off x="693000" y="1286525"/>
            <a:ext cx="77580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Window = “Partition” (PARTITION BY)  + “Ordering” (ORDER BY) +  “Frame” (ROW/RANGE)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 defines the set where the function will be applied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 (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	PARTITION BY -&gt; Divides the set in “chunks” where the function is applied independently (similar to  GROUP BY)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	ORDER BY -&gt; How to sort the elements within the partition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	ROW or RANGE -&gt; Set “boundaries” within each “chunk”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     ) [AS alias]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WINDOW = </a:t>
            </a:r>
            <a:r>
              <a:rPr b="1" lang="en" sz="21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PARTITION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+ </a:t>
            </a:r>
            <a:r>
              <a:rPr b="1" lang="en" sz="2100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ORDER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+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FRAME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4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40"/>
          <p:cNvSpPr/>
          <p:nvPr/>
        </p:nvSpPr>
        <p:spPr>
          <a:xfrm>
            <a:off x="738200" y="1726400"/>
            <a:ext cx="3297900" cy="26550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6720000" dist="19050">
              <a:srgbClr val="FFFFFF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0"/>
          <p:cNvSpPr/>
          <p:nvPr/>
        </p:nvSpPr>
        <p:spPr>
          <a:xfrm>
            <a:off x="4853000" y="1726400"/>
            <a:ext cx="3297900" cy="26550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6720000" dist="19050">
              <a:srgbClr val="FFFFFF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" name="Google Shape;219;p40"/>
          <p:cNvCxnSpPr>
            <a:stCxn id="217" idx="3"/>
            <a:endCxn id="218" idx="1"/>
          </p:cNvCxnSpPr>
          <p:nvPr/>
        </p:nvCxnSpPr>
        <p:spPr>
          <a:xfrm>
            <a:off x="4036100" y="3053900"/>
            <a:ext cx="816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40"/>
          <p:cNvSpPr/>
          <p:nvPr/>
        </p:nvSpPr>
        <p:spPr>
          <a:xfrm>
            <a:off x="4869650" y="1738325"/>
            <a:ext cx="1333500" cy="126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0"/>
          <p:cNvSpPr/>
          <p:nvPr/>
        </p:nvSpPr>
        <p:spPr>
          <a:xfrm>
            <a:off x="4869650" y="3000425"/>
            <a:ext cx="1333500" cy="138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0"/>
          <p:cNvSpPr/>
          <p:nvPr/>
        </p:nvSpPr>
        <p:spPr>
          <a:xfrm>
            <a:off x="6205525" y="1738325"/>
            <a:ext cx="1333500" cy="12621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0"/>
          <p:cNvSpPr/>
          <p:nvPr/>
        </p:nvSpPr>
        <p:spPr>
          <a:xfrm>
            <a:off x="6205525" y="2998006"/>
            <a:ext cx="1333500" cy="13809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0"/>
          <p:cNvSpPr/>
          <p:nvPr/>
        </p:nvSpPr>
        <p:spPr>
          <a:xfrm>
            <a:off x="7560475" y="1738325"/>
            <a:ext cx="590400" cy="711300"/>
          </a:xfrm>
          <a:prstGeom prst="rect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0"/>
          <p:cNvSpPr/>
          <p:nvPr/>
        </p:nvSpPr>
        <p:spPr>
          <a:xfrm>
            <a:off x="7560475" y="2424125"/>
            <a:ext cx="590400" cy="583500"/>
          </a:xfrm>
          <a:prstGeom prst="rect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0"/>
          <p:cNvSpPr/>
          <p:nvPr/>
        </p:nvSpPr>
        <p:spPr>
          <a:xfrm>
            <a:off x="7560475" y="3033725"/>
            <a:ext cx="590400" cy="583500"/>
          </a:xfrm>
          <a:prstGeom prst="rect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0"/>
          <p:cNvSpPr/>
          <p:nvPr/>
        </p:nvSpPr>
        <p:spPr>
          <a:xfrm>
            <a:off x="7560475" y="3617225"/>
            <a:ext cx="590400" cy="762000"/>
          </a:xfrm>
          <a:prstGeom prst="rect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0"/>
          <p:cNvSpPr/>
          <p:nvPr/>
        </p:nvSpPr>
        <p:spPr>
          <a:xfrm>
            <a:off x="8143875" y="1726419"/>
            <a:ext cx="492900" cy="2655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0"/>
          <p:cNvSpPr txBox="1"/>
          <p:nvPr/>
        </p:nvSpPr>
        <p:spPr>
          <a:xfrm>
            <a:off x="5038725" y="2314575"/>
            <a:ext cx="90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Partition</a:t>
            </a:r>
            <a:endParaRPr/>
          </a:p>
        </p:txBody>
      </p:sp>
      <p:sp>
        <p:nvSpPr>
          <p:cNvPr id="230" name="Google Shape;230;p40"/>
          <p:cNvSpPr txBox="1"/>
          <p:nvPr/>
        </p:nvSpPr>
        <p:spPr>
          <a:xfrm>
            <a:off x="5038725" y="3533775"/>
            <a:ext cx="90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Partition</a:t>
            </a:r>
            <a:endParaRPr/>
          </a:p>
        </p:txBody>
      </p:sp>
      <p:cxnSp>
        <p:nvCxnSpPr>
          <p:cNvPr id="231" name="Google Shape;231;p40"/>
          <p:cNvCxnSpPr/>
          <p:nvPr/>
        </p:nvCxnSpPr>
        <p:spPr>
          <a:xfrm>
            <a:off x="6893725" y="2164550"/>
            <a:ext cx="0" cy="738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40"/>
          <p:cNvCxnSpPr/>
          <p:nvPr/>
        </p:nvCxnSpPr>
        <p:spPr>
          <a:xfrm>
            <a:off x="6893725" y="3459950"/>
            <a:ext cx="0" cy="738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40"/>
          <p:cNvSpPr txBox="1"/>
          <p:nvPr/>
        </p:nvSpPr>
        <p:spPr>
          <a:xfrm>
            <a:off x="6486525" y="1781175"/>
            <a:ext cx="90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</a:t>
            </a:r>
            <a:endParaRPr/>
          </a:p>
        </p:txBody>
      </p:sp>
      <p:sp>
        <p:nvSpPr>
          <p:cNvPr id="234" name="Google Shape;234;p40"/>
          <p:cNvSpPr txBox="1"/>
          <p:nvPr/>
        </p:nvSpPr>
        <p:spPr>
          <a:xfrm>
            <a:off x="6486525" y="3076575"/>
            <a:ext cx="90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</a:t>
            </a:r>
            <a:endParaRPr/>
          </a:p>
        </p:txBody>
      </p:sp>
      <p:sp>
        <p:nvSpPr>
          <p:cNvPr id="235" name="Google Shape;235;p40"/>
          <p:cNvSpPr txBox="1"/>
          <p:nvPr/>
        </p:nvSpPr>
        <p:spPr>
          <a:xfrm>
            <a:off x="7553325" y="1781175"/>
            <a:ext cx="90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</a:t>
            </a:r>
            <a:endParaRPr/>
          </a:p>
        </p:txBody>
      </p:sp>
      <p:sp>
        <p:nvSpPr>
          <p:cNvPr id="236" name="Google Shape;236;p40"/>
          <p:cNvSpPr txBox="1"/>
          <p:nvPr/>
        </p:nvSpPr>
        <p:spPr>
          <a:xfrm>
            <a:off x="7553325" y="3000375"/>
            <a:ext cx="90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</a:t>
            </a:r>
            <a:endParaRPr/>
          </a:p>
        </p:txBody>
      </p:sp>
      <p:cxnSp>
        <p:nvCxnSpPr>
          <p:cNvPr id="237" name="Google Shape;237;p40"/>
          <p:cNvCxnSpPr/>
          <p:nvPr/>
        </p:nvCxnSpPr>
        <p:spPr>
          <a:xfrm>
            <a:off x="7841450" y="2264575"/>
            <a:ext cx="0" cy="345300"/>
          </a:xfrm>
          <a:prstGeom prst="straightConnector1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40"/>
          <p:cNvCxnSpPr/>
          <p:nvPr/>
        </p:nvCxnSpPr>
        <p:spPr>
          <a:xfrm>
            <a:off x="7841450" y="3483775"/>
            <a:ext cx="0" cy="345300"/>
          </a:xfrm>
          <a:prstGeom prst="straightConnector1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40"/>
          <p:cNvSpPr txBox="1"/>
          <p:nvPr/>
        </p:nvSpPr>
        <p:spPr>
          <a:xfrm>
            <a:off x="7934325" y="1323975"/>
            <a:ext cx="90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col</a:t>
            </a:r>
            <a:endParaRPr/>
          </a:p>
        </p:txBody>
      </p:sp>
      <p:cxnSp>
        <p:nvCxnSpPr>
          <p:cNvPr id="240" name="Google Shape;240;p40"/>
          <p:cNvCxnSpPr/>
          <p:nvPr/>
        </p:nvCxnSpPr>
        <p:spPr>
          <a:xfrm>
            <a:off x="8241500" y="18812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40"/>
          <p:cNvCxnSpPr/>
          <p:nvPr/>
        </p:nvCxnSpPr>
        <p:spPr>
          <a:xfrm>
            <a:off x="8241500" y="20336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40"/>
          <p:cNvCxnSpPr/>
          <p:nvPr/>
        </p:nvCxnSpPr>
        <p:spPr>
          <a:xfrm>
            <a:off x="8241500" y="21860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40"/>
          <p:cNvCxnSpPr/>
          <p:nvPr/>
        </p:nvCxnSpPr>
        <p:spPr>
          <a:xfrm>
            <a:off x="8241500" y="23384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40"/>
          <p:cNvCxnSpPr/>
          <p:nvPr/>
        </p:nvCxnSpPr>
        <p:spPr>
          <a:xfrm>
            <a:off x="8241500" y="24908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40"/>
          <p:cNvCxnSpPr/>
          <p:nvPr/>
        </p:nvCxnSpPr>
        <p:spPr>
          <a:xfrm>
            <a:off x="8241500" y="26432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40"/>
          <p:cNvCxnSpPr/>
          <p:nvPr/>
        </p:nvCxnSpPr>
        <p:spPr>
          <a:xfrm>
            <a:off x="8241500" y="27956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40"/>
          <p:cNvCxnSpPr/>
          <p:nvPr/>
        </p:nvCxnSpPr>
        <p:spPr>
          <a:xfrm>
            <a:off x="8241500" y="29480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40"/>
          <p:cNvCxnSpPr/>
          <p:nvPr/>
        </p:nvCxnSpPr>
        <p:spPr>
          <a:xfrm>
            <a:off x="8241500" y="31004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40"/>
          <p:cNvCxnSpPr/>
          <p:nvPr/>
        </p:nvCxnSpPr>
        <p:spPr>
          <a:xfrm>
            <a:off x="8241500" y="32528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40"/>
          <p:cNvCxnSpPr/>
          <p:nvPr/>
        </p:nvCxnSpPr>
        <p:spPr>
          <a:xfrm>
            <a:off x="8241500" y="34052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40"/>
          <p:cNvCxnSpPr/>
          <p:nvPr/>
        </p:nvCxnSpPr>
        <p:spPr>
          <a:xfrm>
            <a:off x="8241500" y="35576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40"/>
          <p:cNvCxnSpPr/>
          <p:nvPr/>
        </p:nvCxnSpPr>
        <p:spPr>
          <a:xfrm>
            <a:off x="8241500" y="37100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40"/>
          <p:cNvCxnSpPr/>
          <p:nvPr/>
        </p:nvCxnSpPr>
        <p:spPr>
          <a:xfrm>
            <a:off x="8241500" y="38624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40"/>
          <p:cNvCxnSpPr/>
          <p:nvPr/>
        </p:nvCxnSpPr>
        <p:spPr>
          <a:xfrm>
            <a:off x="8241500" y="40148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40"/>
          <p:cNvCxnSpPr/>
          <p:nvPr/>
        </p:nvCxnSpPr>
        <p:spPr>
          <a:xfrm>
            <a:off x="8241500" y="41672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4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Next steps :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ADDING ORDER TO THE WINDOW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4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41"/>
          <p:cNvSpPr txBox="1"/>
          <p:nvPr/>
        </p:nvSpPr>
        <p:spPr>
          <a:xfrm>
            <a:off x="585600" y="15445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fruit, size, avg(size) OVER (PARTITION BY fruit ORDER BY fruit DESC) AS Mean_size FROM table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64" name="Google Shape;264;p41"/>
          <p:cNvGraphicFramePr/>
          <p:nvPr/>
        </p:nvGraphicFramePr>
        <p:xfrm>
          <a:off x="952500" y="173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{4DB3EC7A-E49A-4997-9CD7-DA93D96DC420}</a:tableStyleId>
              </a:tblPr>
              <a:tblGrid>
                <a:gridCol w="1118200"/>
                <a:gridCol w="1118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fruit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size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Coconut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DC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DC5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5" name="Google Shape;265;p41"/>
          <p:cNvGraphicFramePr/>
          <p:nvPr/>
        </p:nvGraphicFramePr>
        <p:xfrm>
          <a:off x="4762500" y="173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{4DB3EC7A-E49A-4997-9CD7-DA93D96DC420}</a:tableStyleId>
              </a:tblPr>
              <a:tblGrid>
                <a:gridCol w="1149125"/>
                <a:gridCol w="1149125"/>
                <a:gridCol w="1149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fruit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size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Mean_size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Coconut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DC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DC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DC5FA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Apple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28.5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3C47D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Apple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28.5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  <p:cxnSp>
        <p:nvCxnSpPr>
          <p:cNvPr id="266" name="Google Shape;266;p41"/>
          <p:cNvCxnSpPr/>
          <p:nvPr/>
        </p:nvCxnSpPr>
        <p:spPr>
          <a:xfrm flipH="1" rot="10800000">
            <a:off x="3354250" y="2518650"/>
            <a:ext cx="1242900" cy="10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4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Bank database window functions 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4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4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loan_id, account_id, amount, payments, duration, amount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payments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"Balance"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payments) over (partition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duration)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Avg_Balance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100000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duration, balance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loan_id, account_id, amount, payments, duration, amount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payments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"Balance"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payments) over (partition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duration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duration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asc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amounts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Avg_Balance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100000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3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3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‘Hump day’ Wednesday</a:t>
            </a:r>
            <a:endParaRPr b="1" i="1" sz="2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/>
          <p:nvPr/>
        </p:nvSpPr>
        <p:spPr>
          <a:xfrm>
            <a:off x="3042950" y="334875"/>
            <a:ext cx="3058200" cy="44736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4"/>
          <p:cNvSpPr txBox="1"/>
          <p:nvPr/>
        </p:nvSpPr>
        <p:spPr>
          <a:xfrm>
            <a:off x="3206425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Afternoon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44"/>
          <p:cNvPicPr preferRelativeResize="0"/>
          <p:nvPr/>
        </p:nvPicPr>
        <p:blipFill rotWithShape="1">
          <a:blip r:embed="rId4">
            <a:alphaModFix/>
          </a:blip>
          <a:srcRect b="0" l="14981" r="14981" t="0"/>
          <a:stretch/>
        </p:blipFill>
        <p:spPr>
          <a:xfrm>
            <a:off x="4186050" y="476950"/>
            <a:ext cx="997525" cy="94962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4"/>
          <p:cNvSpPr txBox="1"/>
          <p:nvPr/>
        </p:nvSpPr>
        <p:spPr>
          <a:xfrm>
            <a:off x="6101150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Lab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44"/>
          <p:cNvPicPr preferRelativeResize="0"/>
          <p:nvPr/>
        </p:nvPicPr>
        <p:blipFill rotWithShape="1">
          <a:blip r:embed="rId5">
            <a:alphaModFix/>
          </a:blip>
          <a:srcRect b="0" l="15025" r="15025" t="0"/>
          <a:stretch/>
        </p:blipFill>
        <p:spPr>
          <a:xfrm>
            <a:off x="6967975" y="476950"/>
            <a:ext cx="997539" cy="9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4"/>
          <p:cNvSpPr txBox="1"/>
          <p:nvPr/>
        </p:nvSpPr>
        <p:spPr>
          <a:xfrm>
            <a:off x="311700" y="1461288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Morning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44"/>
          <p:cNvSpPr txBox="1"/>
          <p:nvPr/>
        </p:nvSpPr>
        <p:spPr>
          <a:xfrm>
            <a:off x="518700" y="1977775"/>
            <a:ext cx="2274300" cy="26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9:00 morning sunshine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Review /of Labs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Examples of self joins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break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join v subquery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CA 3.05.2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Nested subqueries parent/child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break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Revisit Rank (window fx)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Walk through CA 3.05.3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-lunch 12:30 - 14:00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44"/>
          <p:cNvPicPr preferRelativeResize="0"/>
          <p:nvPr/>
        </p:nvPicPr>
        <p:blipFill rotWithShape="1">
          <a:blip r:embed="rId7">
            <a:alphaModFix/>
          </a:blip>
          <a:srcRect b="0" l="14985" r="14985" t="0"/>
          <a:stretch/>
        </p:blipFill>
        <p:spPr>
          <a:xfrm>
            <a:off x="1291325" y="514000"/>
            <a:ext cx="919680" cy="8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4"/>
          <p:cNvSpPr txBox="1"/>
          <p:nvPr/>
        </p:nvSpPr>
        <p:spPr>
          <a:xfrm>
            <a:off x="3206425" y="1653650"/>
            <a:ext cx="2694900" cy="3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Nerdiest  tshirt - time to vote!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Common Table Expressions CA 3.06.1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Working with Views CA 3.06.2,3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5 min getupanddance break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Correlated subqueries - intro CA 3.6.4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Fresh air break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Introducing this week’s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oga- chair yoga or …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6209875" y="1977775"/>
            <a:ext cx="25410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-&gt;TA assisted Lab Groups 16:30-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Unit 3 Labs: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Lab SQL Advanced Queries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(optional) Review / have another go at  in class activities from today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+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Start work on this weeks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/>
        </p:nvSpPr>
        <p:spPr>
          <a:xfrm>
            <a:off x="658975" y="2324700"/>
            <a:ext cx="4370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What will I learn in this unit?</a:t>
            </a:r>
            <a:endParaRPr b="1" sz="20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5" name="Google Shape;1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000" y="384025"/>
            <a:ext cx="3075875" cy="4258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/>
          <p:nvPr/>
        </p:nvSpPr>
        <p:spPr>
          <a:xfrm>
            <a:off x="3042950" y="334875"/>
            <a:ext cx="3058200" cy="44736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5"/>
          <p:cNvSpPr txBox="1"/>
          <p:nvPr/>
        </p:nvSpPr>
        <p:spPr>
          <a:xfrm>
            <a:off x="3206425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Afternoon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3" name="Google Shape;303;p45"/>
          <p:cNvPicPr preferRelativeResize="0"/>
          <p:nvPr/>
        </p:nvPicPr>
        <p:blipFill rotWithShape="1">
          <a:blip r:embed="rId4">
            <a:alphaModFix/>
          </a:blip>
          <a:srcRect b="0" l="14981" r="14981" t="0"/>
          <a:stretch/>
        </p:blipFill>
        <p:spPr>
          <a:xfrm>
            <a:off x="4186050" y="476950"/>
            <a:ext cx="997525" cy="94962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5"/>
          <p:cNvSpPr txBox="1"/>
          <p:nvPr/>
        </p:nvSpPr>
        <p:spPr>
          <a:xfrm>
            <a:off x="6101150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Lab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p45"/>
          <p:cNvPicPr preferRelativeResize="0"/>
          <p:nvPr/>
        </p:nvPicPr>
        <p:blipFill rotWithShape="1">
          <a:blip r:embed="rId5">
            <a:alphaModFix/>
          </a:blip>
          <a:srcRect b="0" l="15025" r="15025" t="0"/>
          <a:stretch/>
        </p:blipFill>
        <p:spPr>
          <a:xfrm>
            <a:off x="6967975" y="476950"/>
            <a:ext cx="997539" cy="9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5"/>
          <p:cNvSpPr txBox="1"/>
          <p:nvPr/>
        </p:nvSpPr>
        <p:spPr>
          <a:xfrm>
            <a:off x="311700" y="1461288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Morning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45"/>
          <p:cNvSpPr txBox="1"/>
          <p:nvPr/>
        </p:nvSpPr>
        <p:spPr>
          <a:xfrm>
            <a:off x="518700" y="1977775"/>
            <a:ext cx="2274300" cy="26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9:00 morning sunshine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Review /of Labs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Examples of self joins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join v subquery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CA 3.05.2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break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Nested subqueries parent/child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Revisit Rank (window fx)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Walk through CA 3.05.3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-lunch 12:30 - 13:30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p45"/>
          <p:cNvPicPr preferRelativeResize="0"/>
          <p:nvPr/>
        </p:nvPicPr>
        <p:blipFill rotWithShape="1">
          <a:blip r:embed="rId7">
            <a:alphaModFix/>
          </a:blip>
          <a:srcRect b="0" l="14985" r="14985" t="0"/>
          <a:stretch/>
        </p:blipFill>
        <p:spPr>
          <a:xfrm>
            <a:off x="1291325" y="514000"/>
            <a:ext cx="919680" cy="8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5"/>
          <p:cNvSpPr txBox="1"/>
          <p:nvPr/>
        </p:nvSpPr>
        <p:spPr>
          <a:xfrm>
            <a:off x="3206425" y="1653650"/>
            <a:ext cx="2694900" cy="3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Nerdiest  tshirt - time to vote!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Finish on subqueries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Common Table Expressions CA 3.06.1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Working with Views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5 min getupanddance break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Fresh air break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Introducing this week’s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yoga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45"/>
          <p:cNvSpPr txBox="1"/>
          <p:nvPr/>
        </p:nvSpPr>
        <p:spPr>
          <a:xfrm>
            <a:off x="6209875" y="1977775"/>
            <a:ext cx="25410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-&gt;TA assisted Lab Groups 16:30-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Unit 3 Labs: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Lab SQL Advanced Queries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(optional) Review / have another go at  in class activities from today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+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Start work on this weeks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6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6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Nearly there Thursday </a:t>
            </a:r>
            <a:endParaRPr b="1" i="1" sz="2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Title of the slide / </a:t>
            </a:r>
            <a:r>
              <a:rPr b="1" lang="en" sz="2300">
                <a:solidFill>
                  <a:srgbClr val="2C344B"/>
                </a:solidFill>
                <a:latin typeface="Work Sans"/>
                <a:ea typeface="Work Sans"/>
                <a:cs typeface="Work Sans"/>
                <a:sym typeface="Work Sans"/>
              </a:rPr>
              <a:t>Dark Blue</a:t>
            </a:r>
            <a:r>
              <a:rPr b="1" lang="en" sz="2300">
                <a:solidFill>
                  <a:srgbClr val="2C344B"/>
                </a:solidFill>
                <a:latin typeface="Work Sans"/>
                <a:ea typeface="Work Sans"/>
                <a:cs typeface="Work Sans"/>
                <a:sym typeface="Work Sans"/>
              </a:rPr>
              <a:t> background</a:t>
            </a:r>
            <a:endParaRPr sz="2300">
              <a:solidFill>
                <a:srgbClr val="2C344B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8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8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TFI Friday</a:t>
            </a:r>
            <a:endParaRPr b="1" i="1" sz="2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9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Title of the slide / </a:t>
            </a:r>
            <a:r>
              <a:rPr b="1" lang="en" sz="2300">
                <a:solidFill>
                  <a:srgbClr val="FDD35B"/>
                </a:solidFill>
                <a:latin typeface="Work Sans"/>
                <a:ea typeface="Work Sans"/>
                <a:cs typeface="Work Sans"/>
                <a:sym typeface="Work Sans"/>
              </a:rPr>
              <a:t>Yellow background</a:t>
            </a:r>
            <a:endParaRPr sz="2300">
              <a:solidFill>
                <a:srgbClr val="FDD35B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H_BLUE-LOGO_1200x1200.png" id="341" name="Google Shape;34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2756" y="1822506"/>
            <a:ext cx="1498488" cy="149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/>
        </p:nvSpPr>
        <p:spPr>
          <a:xfrm>
            <a:off x="647350" y="898625"/>
            <a:ext cx="4370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What will I learn in this unit?</a:t>
            </a:r>
            <a:endParaRPr b="1" sz="20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000" y="384025"/>
            <a:ext cx="3075875" cy="4258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" name="Google Shape;122;p28"/>
          <p:cNvSpPr txBox="1"/>
          <p:nvPr/>
        </p:nvSpPr>
        <p:spPr>
          <a:xfrm>
            <a:off x="837850" y="1477875"/>
            <a:ext cx="4179900" cy="3095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B45F06"/>
                </a:solidFill>
              </a:rPr>
              <a:t>Objectives / concerns</a:t>
            </a:r>
            <a:endParaRPr sz="1200" u="sng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5F06"/>
                </a:solidFill>
              </a:rPr>
              <a:t>Switching to online --- concerned how this is going to go </a:t>
            </a:r>
            <a:endParaRPr sz="12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5F06"/>
                </a:solidFill>
              </a:rPr>
              <a:t>practicalities , working from home </a:t>
            </a:r>
            <a:endParaRPr sz="12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5F06"/>
                </a:solidFill>
              </a:rPr>
              <a:t>Query about the data clean project ?</a:t>
            </a:r>
            <a:endParaRPr sz="12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5F06"/>
                </a:solidFill>
              </a:rPr>
              <a:t>Working with python and ML - nervous about gaps in knowledge from first week - jupyter notebooks shared</a:t>
            </a:r>
            <a:endParaRPr sz="12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5F06"/>
                </a:solidFill>
              </a:rPr>
              <a:t>HAVING </a:t>
            </a:r>
            <a:endParaRPr sz="12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5F06"/>
                </a:solidFill>
              </a:rPr>
              <a:t>WINDOW FUNCTIONS </a:t>
            </a:r>
            <a:endParaRPr sz="12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9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9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Fun day - Monday</a:t>
            </a:r>
            <a:endParaRPr b="1" i="1" sz="2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/>
          <p:nvPr/>
        </p:nvSpPr>
        <p:spPr>
          <a:xfrm>
            <a:off x="3042950" y="334875"/>
            <a:ext cx="3058200" cy="4473600"/>
          </a:xfrm>
          <a:prstGeom prst="rect">
            <a:avLst/>
          </a:prstGeom>
          <a:solidFill>
            <a:srgbClr val="2DC5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0"/>
          <p:cNvSpPr txBox="1"/>
          <p:nvPr/>
        </p:nvSpPr>
        <p:spPr>
          <a:xfrm>
            <a:off x="3206425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Afternoon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30"/>
          <p:cNvPicPr preferRelativeResize="0"/>
          <p:nvPr/>
        </p:nvPicPr>
        <p:blipFill rotWithShape="1">
          <a:blip r:embed="rId4">
            <a:alphaModFix/>
          </a:blip>
          <a:srcRect b="0" l="14981" r="14981" t="0"/>
          <a:stretch/>
        </p:blipFill>
        <p:spPr>
          <a:xfrm>
            <a:off x="4186050" y="476950"/>
            <a:ext cx="997525" cy="94962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0"/>
          <p:cNvSpPr txBox="1"/>
          <p:nvPr/>
        </p:nvSpPr>
        <p:spPr>
          <a:xfrm>
            <a:off x="6101150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Lab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30"/>
          <p:cNvPicPr preferRelativeResize="0"/>
          <p:nvPr/>
        </p:nvPicPr>
        <p:blipFill rotWithShape="1">
          <a:blip r:embed="rId5">
            <a:alphaModFix/>
          </a:blip>
          <a:srcRect b="0" l="15025" r="15025" t="0"/>
          <a:stretch/>
        </p:blipFill>
        <p:spPr>
          <a:xfrm>
            <a:off x="6967975" y="476950"/>
            <a:ext cx="997539" cy="9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0"/>
          <p:cNvSpPr txBox="1"/>
          <p:nvPr/>
        </p:nvSpPr>
        <p:spPr>
          <a:xfrm>
            <a:off x="311700" y="1461288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Morning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30"/>
          <p:cNvSpPr txBox="1"/>
          <p:nvPr/>
        </p:nvSpPr>
        <p:spPr>
          <a:xfrm>
            <a:off x="518700" y="1977775"/>
            <a:ext cx="2274300" cy="26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Guide for Zoom learning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Class NoticeBoard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Review Section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-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Review challenge - Sian’s example,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-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Students try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-mid morning break 20 mins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Using Bank data: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SQL Joins, LEFT, RIGHT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-lunch 12:30- 1:30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30"/>
          <p:cNvPicPr preferRelativeResize="0"/>
          <p:nvPr/>
        </p:nvPicPr>
        <p:blipFill rotWithShape="1">
          <a:blip r:embed="rId6">
            <a:alphaModFix/>
          </a:blip>
          <a:srcRect b="0" l="14985" r="14985" t="0"/>
          <a:stretch/>
        </p:blipFill>
        <p:spPr>
          <a:xfrm>
            <a:off x="1291325" y="514000"/>
            <a:ext cx="919680" cy="8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/>
          <p:cNvSpPr txBox="1"/>
          <p:nvPr/>
        </p:nvSpPr>
        <p:spPr>
          <a:xfrm>
            <a:off x="3206425" y="1758225"/>
            <a:ext cx="2694900" cy="29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The Best of - class challenge from this morning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Keys, Cardinality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BOG - Planning a Join query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Joins - multiple tables (2+)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SQL 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Logical processing order review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-Chair yoga break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-fresh air break 20 mins</a:t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6209875" y="1977775"/>
            <a:ext cx="25410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-&gt;TA assisted Lab Groups 16:00-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Catch up on UNIT 2 Labs 1-9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Review and update missing submissions on student portal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SQL Logical processing order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Unit 3 Labs: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Lab SQL Join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Stretch - Lab SQL Join multiple tables </a:t>
            </a:r>
            <a:r>
              <a:rPr b="1"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; </a:t>
            </a: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continue working on this morning’s review challenge with Python + SQL</a:t>
            </a:r>
            <a:endParaRPr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/>
        </p:nvSpPr>
        <p:spPr>
          <a:xfrm>
            <a:off x="4842475" y="1165675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Lets start with...</a:t>
            </a:r>
            <a:endParaRPr sz="3000">
              <a:solidFill>
                <a:srgbClr val="2DC5FA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50" name="Google Shape;150;p31"/>
          <p:cNvSpPr txBox="1"/>
          <p:nvPr/>
        </p:nvSpPr>
        <p:spPr>
          <a:xfrm>
            <a:off x="4784300" y="1780450"/>
            <a:ext cx="4011000" cy="26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REVIEW</a:t>
            </a:r>
            <a:endParaRPr sz="22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Regular"/>
              <a:buAutoNum type="arabicPeriod"/>
            </a:pPr>
            <a:r>
              <a:rPr lang="en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Connect to MariaDB online</a:t>
            </a:r>
            <a:endParaRPr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Regular"/>
              <a:buAutoNum type="arabicPeriod"/>
            </a:pPr>
            <a:r>
              <a:rPr lang="en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Select a database</a:t>
            </a:r>
            <a:endParaRPr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Regular"/>
              <a:buAutoNum type="arabicPeriod"/>
            </a:pPr>
            <a:r>
              <a:rPr lang="en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Launch jupyter notebook</a:t>
            </a:r>
            <a:endParaRPr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Regular"/>
              <a:buAutoNum type="arabicPeriod"/>
            </a:pPr>
            <a:r>
              <a:rPr lang="en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Connect to the DB via Python</a:t>
            </a:r>
            <a:endParaRPr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Regular"/>
              <a:buAutoNum type="arabicPeriod"/>
            </a:pPr>
            <a:r>
              <a:rPr lang="en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Create a dataframe from the DB using SQL queries and pandas</a:t>
            </a:r>
            <a:endParaRPr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Regular"/>
              <a:buAutoNum type="arabicPeriod"/>
            </a:pPr>
            <a:r>
              <a:rPr lang="en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Visualise the df in Python using Seaborn or MatplotLib </a:t>
            </a:r>
            <a:endParaRPr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Regular"/>
              <a:buAutoNum type="arabicPeriod"/>
            </a:pPr>
            <a:r>
              <a:rPr lang="en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Choose visualisation(s) which answer your data question(s)</a:t>
            </a:r>
            <a:endParaRPr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151" name="Google Shape;1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250" y="1165675"/>
            <a:ext cx="4124050" cy="2742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Example : What are we trying to find out?</a:t>
            </a:r>
            <a:endParaRPr sz="2300">
              <a:solidFill>
                <a:srgbClr val="2DC5FA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57" name="Google Shape;157;p32"/>
          <p:cNvSpPr txBox="1"/>
          <p:nvPr/>
        </p:nvSpPr>
        <p:spPr>
          <a:xfrm>
            <a:off x="878100" y="1333200"/>
            <a:ext cx="7387800" cy="29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World database contains information about 239 countries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We want to see the density of the population per sq km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What are the top 25 most dense countries?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-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Excluding any zero/unknown values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What are the capitals of those countries?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Which capitals have the biggest proportion of the country population ?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Can we reasonably infer capital city population based on country population density?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/>
        </p:nvSpPr>
        <p:spPr>
          <a:xfrm>
            <a:off x="2428117" y="2118655"/>
            <a:ext cx="5144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3125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“Above all else, show the data.” – Edward R. Tufte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00" y="1725175"/>
            <a:ext cx="1697875" cy="11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4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4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Two Day - Tuesday</a:t>
            </a:r>
            <a:endParaRPr b="1" i="1" sz="2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